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19"/>
  </p:notesMasterIdLst>
  <p:sldIdLst>
    <p:sldId id="279" r:id="rId2"/>
    <p:sldId id="257" r:id="rId3"/>
    <p:sldId id="258" r:id="rId4"/>
    <p:sldId id="274" r:id="rId5"/>
    <p:sldId id="259" r:id="rId6"/>
    <p:sldId id="277" r:id="rId7"/>
    <p:sldId id="260" r:id="rId8"/>
    <p:sldId id="261" r:id="rId9"/>
    <p:sldId id="262" r:id="rId10"/>
    <p:sldId id="275" r:id="rId11"/>
    <p:sldId id="276" r:id="rId12"/>
    <p:sldId id="263" r:id="rId13"/>
    <p:sldId id="278" r:id="rId14"/>
    <p:sldId id="264" r:id="rId15"/>
    <p:sldId id="265" r:id="rId16"/>
    <p:sldId id="271"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133" autoAdjust="0"/>
  </p:normalViewPr>
  <p:slideViewPr>
    <p:cSldViewPr>
      <p:cViewPr varScale="1">
        <p:scale>
          <a:sx n="56" d="100"/>
          <a:sy n="56" d="100"/>
        </p:scale>
        <p:origin x="158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BEE49C-5D83-4DD6-9E35-1E8D263EFE05}" type="datetimeFigureOut">
              <a:rPr lang="en-US" smtClean="0"/>
              <a:t>10/5/2020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58FDAC-3F3D-49A7-BA50-DA5292838F5D}" type="slidenum">
              <a:rPr lang="en-US" smtClean="0"/>
              <a:t>‹#›</a:t>
            </a:fld>
            <a:endParaRPr lang="en-US"/>
          </a:p>
        </p:txBody>
      </p:sp>
    </p:spTree>
    <p:extLst>
      <p:ext uri="{BB962C8B-B14F-4D97-AF65-F5344CB8AC3E}">
        <p14:creationId xmlns:p14="http://schemas.microsoft.com/office/powerpoint/2010/main" val="35510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Dengue fever is mosquito caused viral infection. Particularly the disease is caused</a:t>
            </a:r>
            <a:r>
              <a:rPr lang="en-US" baseline="0" dirty="0"/>
              <a:t> bites from female </a:t>
            </a:r>
            <a:r>
              <a:rPr lang="en-US" baseline="0" dirty="0" err="1"/>
              <a:t>aedes</a:t>
            </a:r>
            <a:r>
              <a:rPr lang="en-US" baseline="0" dirty="0"/>
              <a:t> mosquito. Existence of female </a:t>
            </a:r>
            <a:r>
              <a:rPr lang="en-US" baseline="0" dirty="0" err="1"/>
              <a:t>aede</a:t>
            </a:r>
            <a:r>
              <a:rPr lang="en-US" baseline="0" dirty="0"/>
              <a:t> mosquitos has been found to regenerate with the continued unplanned human settlement. Research studies also indicate that the disease thrives in tropical regions and in trappings characterized  through unhygienic human practices. Dengue fever’s virus is call DENV-4 bearing its four regenerating viral serotypes. This conceptually means that the disease can affect a person up to four times. There are indications according to World Health Organization and CDC reports showing that one among the four serotypes has the ability to act as antibodies preventing uncontrolled spread. This fact is only verifiable through vaccine creation. Like other biohazard viruses, dengue fever is transferred from an infected person to another through the continuous bite by the same </a:t>
            </a:r>
            <a:r>
              <a:rPr lang="en-US" baseline="0" dirty="0" err="1"/>
              <a:t>aedes</a:t>
            </a:r>
            <a:r>
              <a:rPr lang="en-US" baseline="0" dirty="0"/>
              <a:t> mosquito. Advanced nurses and virologists suggest various practices can practically be done to prevent spread of the disease.  For signs and symptoms such as nausea, vomiting, rash and fatigue, pharmacological interventions are the remedy. This presentation gives a more precise attention to the concepts of Dengue Fever by looking in in-depth risk factors, progression of the disease, diagnosis and prevention measures.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2</a:t>
            </a:fld>
            <a:endParaRPr lang="en-US"/>
          </a:p>
        </p:txBody>
      </p:sp>
    </p:spTree>
    <p:extLst>
      <p:ext uri="{BB962C8B-B14F-4D97-AF65-F5344CB8AC3E}">
        <p14:creationId xmlns:p14="http://schemas.microsoft.com/office/powerpoint/2010/main" val="288666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 factors of the disease looks at causative</a:t>
            </a:r>
            <a:r>
              <a:rPr lang="en-US" baseline="0" dirty="0"/>
              <a:t> factors, signs and symptoms and progression to other advanced stages. What begins with single mosquito bites if unchecked corresponds to underlying body responses such headache, breathing problems, fever, pain behind the eyes, muscle and joint pain as discussed by </a:t>
            </a:r>
            <a:r>
              <a:rPr lang="en-US" baseline="0" dirty="0" err="1"/>
              <a:t>Khetarpal</a:t>
            </a:r>
            <a:r>
              <a:rPr lang="en-US" baseline="0" dirty="0"/>
              <a:t> &amp; </a:t>
            </a:r>
            <a:r>
              <a:rPr lang="en-US" baseline="0" dirty="0" err="1"/>
              <a:t>Khanna</a:t>
            </a:r>
            <a:r>
              <a:rPr lang="en-US" baseline="0" dirty="0"/>
              <a:t> (2016). These are risks which are easily dismissible to other common </a:t>
            </a:r>
            <a:r>
              <a:rPr lang="en-US" baseline="0" dirty="0" err="1"/>
              <a:t>illnesesses</a:t>
            </a:r>
            <a:r>
              <a:rPr lang="en-US" baseline="0" dirty="0"/>
              <a:t> due to other factors. Xavier-</a:t>
            </a:r>
            <a:r>
              <a:rPr lang="en-US" baseline="0" dirty="0" err="1"/>
              <a:t>Carvalho</a:t>
            </a:r>
            <a:r>
              <a:rPr lang="en-US" baseline="0" dirty="0"/>
              <a:t> et al. (2017) describe that Dengue Fever symptoms should be checked and corrected failure to which shall lead to defects in certain body organs, tissues and organ functioning. Severe dengue causes other serious standards of the infection such as dengue hemorrhagic fever and shock syndrome. Treatment of the disease in the form of exemplified vaccination has not been fully developed or accredited making it improbable to reverse the extreme risk conditions associated with advanced stages of the disease.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3</a:t>
            </a:fld>
            <a:endParaRPr lang="en-US"/>
          </a:p>
        </p:txBody>
      </p:sp>
    </p:spTree>
    <p:extLst>
      <p:ext uri="{BB962C8B-B14F-4D97-AF65-F5344CB8AC3E}">
        <p14:creationId xmlns:p14="http://schemas.microsoft.com/office/powerpoint/2010/main" val="380673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Recognizing the warning signs of dengue fever is important in classifying the adequacy of the</a:t>
            </a:r>
            <a:r>
              <a:rPr lang="en-US" baseline="0" dirty="0"/>
              <a:t> signs and symptoms. This fever is generational even in the primate animals like chimpanzees. Understanding how it spreads is very significant for people in prone areas. Research by Xavier-</a:t>
            </a:r>
            <a:r>
              <a:rPr lang="en-US" baseline="0" dirty="0" err="1"/>
              <a:t>Carvalho</a:t>
            </a:r>
            <a:r>
              <a:rPr lang="en-US" baseline="0" dirty="0"/>
              <a:t> et al. (2017) found that Dengue Fever can present itself in many forms. From the single mosquito bite, the virus can replicate into </a:t>
            </a:r>
            <a:r>
              <a:rPr lang="en-US" baseline="0" dirty="0" err="1"/>
              <a:t>maculopapular</a:t>
            </a:r>
            <a:r>
              <a:rPr lang="en-US" baseline="0" dirty="0"/>
              <a:t> rash in children. The same bite by a single mosquito can infect another person or animal. At this point, the bite effect will appear more flulike in children or older adult before progressing to the rest of the body. Other diseases such as Influenza, Measles, Rubella, Malaria and Typhoid fever as discussed by </a:t>
            </a:r>
            <a:r>
              <a:rPr lang="en-US" baseline="0" dirty="0" err="1"/>
              <a:t>Khetarpal</a:t>
            </a:r>
            <a:r>
              <a:rPr lang="en-US" baseline="0" dirty="0"/>
              <a:t> &amp; </a:t>
            </a:r>
            <a:r>
              <a:rPr lang="en-US" baseline="0" dirty="0" err="1"/>
              <a:t>Khanna</a:t>
            </a:r>
            <a:r>
              <a:rPr lang="en-US" baseline="0" dirty="0"/>
              <a:t> (2016), are indicative of similar signs and symptoms. Ruling out the possibilities of the risk factors during the diagnosis ensures that the treatment only deals with the Dengue Fever and no other disease.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4</a:t>
            </a:fld>
            <a:endParaRPr lang="en-US"/>
          </a:p>
        </p:txBody>
      </p:sp>
    </p:spTree>
    <p:extLst>
      <p:ext uri="{BB962C8B-B14F-4D97-AF65-F5344CB8AC3E}">
        <p14:creationId xmlns:p14="http://schemas.microsoft.com/office/powerpoint/2010/main" val="1096545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dengue</a:t>
            </a:r>
            <a:r>
              <a:rPr lang="en-US" baseline="0" dirty="0"/>
              <a:t> virus infects the body, the bite containing the virus replicates in the body cells from the skin epithelium. </a:t>
            </a:r>
            <a:r>
              <a:rPr lang="en-US" baseline="0" dirty="0" err="1"/>
              <a:t>Khetarpal</a:t>
            </a:r>
            <a:r>
              <a:rPr lang="en-US" baseline="0" dirty="0"/>
              <a:t> &amp; </a:t>
            </a:r>
            <a:r>
              <a:rPr lang="en-US" baseline="0" dirty="0" err="1"/>
              <a:t>Khanna</a:t>
            </a:r>
            <a:r>
              <a:rPr lang="en-US" baseline="0" dirty="0"/>
              <a:t> (2016) discuss that the viral infection can transcend and affect the dendritic and mononuclear cells. Because the virus has the ability to stay viable in the human’s systems for up to seven days, it is discussed that the virus can subsequently attack the </a:t>
            </a:r>
            <a:r>
              <a:rPr lang="en-US" baseline="0" dirty="0" err="1"/>
              <a:t>lymphnodes</a:t>
            </a:r>
            <a:r>
              <a:rPr lang="en-US" baseline="0" dirty="0"/>
              <a:t> and circulatory organs. </a:t>
            </a:r>
            <a:r>
              <a:rPr lang="en-US" baseline="0" dirty="0" err="1"/>
              <a:t>Chatterjee</a:t>
            </a:r>
            <a:r>
              <a:rPr lang="en-US" baseline="0" dirty="0"/>
              <a:t> et al. (2017) discuss that without proper correlation and determination of the viral infection, the body organs such as the liver, spleen and lungs can equally get infected. The worst case scenario of the disease takes place when the virus spreads to plasma causing the leakage. On the same note, the organs mentioned herein destabilize in their functions due to extended defects of the virus.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5</a:t>
            </a:fld>
            <a:endParaRPr lang="en-US"/>
          </a:p>
        </p:txBody>
      </p:sp>
    </p:spTree>
    <p:extLst>
      <p:ext uri="{BB962C8B-B14F-4D97-AF65-F5344CB8AC3E}">
        <p14:creationId xmlns:p14="http://schemas.microsoft.com/office/powerpoint/2010/main" val="38762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body organ system is made in a complimentary or integrated method that appreciates</a:t>
            </a:r>
            <a:r>
              <a:rPr lang="en-US" baseline="0" dirty="0"/>
              <a:t> organ functionalities.  An impairment in one area could possibly result to a similar impairment in another tissue, organ or system </a:t>
            </a:r>
            <a:r>
              <a:rPr lang="en-US" baseline="0" dirty="0" err="1"/>
              <a:t>fuctionality</a:t>
            </a:r>
            <a:r>
              <a:rPr lang="en-US" baseline="0" dirty="0"/>
              <a:t>. When Dengue Virus attacks the epithelial cells of the body, the infection also dissociates functionality of major organs of the body like Spleen. Depending on the degree of the infection, advanced Dengue infection leads to hemorrhage effects of the disease. Hemorrhage Dengue implies to severe bleeding through the gums, nose and bruising as shown by </a:t>
            </a:r>
            <a:r>
              <a:rPr lang="en-US" baseline="0" dirty="0" err="1"/>
              <a:t>Chatterjee</a:t>
            </a:r>
            <a:r>
              <a:rPr lang="en-US" baseline="0" dirty="0"/>
              <a:t> et al. (2017). Severe bleeding raptures the circulatory systems. Platelets are exposed to air leading to their malfunctions. This platelets malfunction is associated with plasma leakage, fever, and thrombocytopenia as summed by </a:t>
            </a:r>
            <a:r>
              <a:rPr lang="en-US" baseline="0" dirty="0" err="1"/>
              <a:t>Chatterjee</a:t>
            </a:r>
            <a:r>
              <a:rPr lang="en-US" baseline="0" dirty="0"/>
              <a:t> et al. (2017). These malfunctions are the leading causes of fatal cases in countries where Dengue Hemorrhage Fever has been reported.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6</a:t>
            </a:fld>
            <a:endParaRPr lang="en-US"/>
          </a:p>
        </p:txBody>
      </p:sp>
    </p:spTree>
    <p:extLst>
      <p:ext uri="{BB962C8B-B14F-4D97-AF65-F5344CB8AC3E}">
        <p14:creationId xmlns:p14="http://schemas.microsoft.com/office/powerpoint/2010/main" val="2947089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virus infects</a:t>
            </a:r>
            <a:r>
              <a:rPr lang="en-US" baseline="0" dirty="0"/>
              <a:t> the host body tissues for the first time, it is referred to as the primary infection. This can be treated by simpler medicinal approaches. A subsequent infection on the same host is termed as the secondary infection. At this point the DENV Virus releases undetermined alteration to the tissue cells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disease, likewise, develops in people whose immune systems are low due to other underlying disorders. The body functional systems such as respiratory system becomes impeded when the viral infection has blocked the airways. Transportation of gases become </a:t>
            </a:r>
            <a:r>
              <a:rPr lang="en-US" baseline="0" dirty="0" err="1"/>
              <a:t>impared</a:t>
            </a:r>
            <a:r>
              <a:rPr lang="en-US" baseline="0" dirty="0"/>
              <a:t> for the lungs fail to function properly. In most cases the patients at this point require immediate assistance in breathing either through suctioning or artificial ventilators.  Other system functioning such as excretion through the liver secretion may become drastically impaired due the spread to the virus as discoursed by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7</a:t>
            </a:fld>
            <a:endParaRPr lang="en-US"/>
          </a:p>
        </p:txBody>
      </p:sp>
    </p:spTree>
    <p:extLst>
      <p:ext uri="{BB962C8B-B14F-4D97-AF65-F5344CB8AC3E}">
        <p14:creationId xmlns:p14="http://schemas.microsoft.com/office/powerpoint/2010/main" val="2353515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often</a:t>
            </a:r>
            <a:r>
              <a:rPr lang="en-US" baseline="0" dirty="0"/>
              <a:t> than not, doctors and virologists rely on using blood sample for testing for the virus or its antibodies. Testing using blood samples is guided by the patient’s elaboration of journey history can help physicians to vividly test for the presence of the infection. </a:t>
            </a:r>
            <a:r>
              <a:rPr lang="en-US" baseline="0" dirty="0" err="1"/>
              <a:t>Chatterjee</a:t>
            </a:r>
            <a:r>
              <a:rPr lang="en-US" baseline="0" dirty="0"/>
              <a:t> et al. (2017) posit that cross regional movements into places known to be inhabited by </a:t>
            </a:r>
            <a:r>
              <a:rPr lang="en-US" baseline="0" dirty="0" err="1"/>
              <a:t>aedes</a:t>
            </a:r>
            <a:r>
              <a:rPr lang="en-US" baseline="0" dirty="0"/>
              <a:t> mosquitos is indicative of the signs that someone could be having the viral infection. There are various factors that can be used as tell-tales for the existence of the viral disease.  Diagnosis will heavily rely on using patient’s history as well as visible signs. During the diagnosis, possibilities of other illnesses  with similar signs are ruled out.</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8</a:t>
            </a:fld>
            <a:endParaRPr lang="en-US"/>
          </a:p>
        </p:txBody>
      </p:sp>
    </p:spTree>
    <p:extLst>
      <p:ext uri="{BB962C8B-B14F-4D97-AF65-F5344CB8AC3E}">
        <p14:creationId xmlns:p14="http://schemas.microsoft.com/office/powerpoint/2010/main" val="2068349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Pharmacological intervention measures are methods that medical practitioners and scientific research studies on the disease have put forward to treat and manage the disease. Depending on the degree of the disease, different treatment methods can be used. For verified mild infections, the use of acetaminophen or </a:t>
            </a:r>
            <a:r>
              <a:rPr lang="en-US" dirty="0" err="1"/>
              <a:t>paracetamol</a:t>
            </a:r>
            <a:r>
              <a:rPr lang="en-US" dirty="0"/>
              <a:t> has been found to repress pain related to infection (</a:t>
            </a:r>
            <a:r>
              <a:rPr lang="en-US" dirty="0" err="1"/>
              <a:t>Chatterjee</a:t>
            </a:r>
            <a:r>
              <a:rPr lang="en-US" dirty="0"/>
              <a:t> et al., 2017). Although the duration of the viral infection can be limited, the infection has the ability to remain within the body cells for longer durations. There are vaccine trials that have been envisioned to help curb the replication of Dengue viral cells. Furthermore, the use electrolytes have similarly been found to</a:t>
            </a:r>
            <a:r>
              <a:rPr lang="en-US" baseline="0" dirty="0"/>
              <a:t> </a:t>
            </a:r>
            <a:r>
              <a:rPr lang="en-US" dirty="0"/>
              <a:t>replenish lost fluids from the high fever and other dehydration implications of the disease like sweating (</a:t>
            </a:r>
            <a:r>
              <a:rPr lang="en-US" dirty="0" err="1"/>
              <a:t>Jajarmi</a:t>
            </a:r>
            <a:r>
              <a:rPr lang="en-US" dirty="0"/>
              <a:t>, </a:t>
            </a:r>
            <a:r>
              <a:rPr lang="en-US" dirty="0" err="1"/>
              <a:t>Arshad</a:t>
            </a:r>
            <a:r>
              <a:rPr lang="en-US" dirty="0"/>
              <a:t> &amp; </a:t>
            </a:r>
            <a:r>
              <a:rPr lang="en-US" dirty="0" err="1"/>
              <a:t>Baleanu</a:t>
            </a:r>
            <a:r>
              <a:rPr lang="en-US" dirty="0"/>
              <a:t>, 2019). These pharmacological interventions are utilized in many cases because</a:t>
            </a:r>
            <a:r>
              <a:rPr lang="en-US" baseline="0" dirty="0"/>
              <a:t> there has not been any particular treatment method for the disease.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9</a:t>
            </a:fld>
            <a:endParaRPr lang="en-US"/>
          </a:p>
        </p:txBody>
      </p:sp>
    </p:spTree>
    <p:extLst>
      <p:ext uri="{BB962C8B-B14F-4D97-AF65-F5344CB8AC3E}">
        <p14:creationId xmlns:p14="http://schemas.microsoft.com/office/powerpoint/2010/main" val="352010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factual testimony</a:t>
            </a:r>
            <a:r>
              <a:rPr lang="en-US" baseline="0" dirty="0"/>
              <a:t> of no specific treatment methods available for Dengue Fever implies that there are other peripheral modes that could be used to manage the disease. In this case, the clinicians posit that it is adequate to treat the symptoms as seen in the patient. Fever on its own can be managed using </a:t>
            </a:r>
            <a:r>
              <a:rPr lang="en-US" baseline="0" dirty="0" err="1"/>
              <a:t>paracetamol</a:t>
            </a:r>
            <a:r>
              <a:rPr lang="en-US" baseline="0" dirty="0"/>
              <a:t> while it is logical and medicinal to ease back and joint pains by specified analgesics as reported by </a:t>
            </a:r>
            <a:r>
              <a:rPr lang="en-US" baseline="0" dirty="0" err="1"/>
              <a:t>Chatterjee</a:t>
            </a:r>
            <a:r>
              <a:rPr lang="en-US" baseline="0" dirty="0"/>
              <a:t> et al. (2017).  In addition, it is noteworthy to state that these intervention approaches are only for the mild diagnostically verified Dengue symptoms. There are also experimental Dengue vaccines in given phases and in different trial stages. These vaccines include inactivated virus vaccines, </a:t>
            </a:r>
            <a:r>
              <a:rPr lang="en-US" baseline="0" dirty="0" err="1"/>
              <a:t>viruslike</a:t>
            </a:r>
            <a:r>
              <a:rPr lang="en-US" baseline="0" dirty="0"/>
              <a:t> particles and DNA vaccines (</a:t>
            </a:r>
            <a:r>
              <a:rPr lang="en-US" baseline="0" dirty="0" err="1"/>
              <a:t>Chatterjee</a:t>
            </a:r>
            <a:r>
              <a:rPr lang="en-US" baseline="0" dirty="0"/>
              <a:t> et al., 2017). They are characteristically non-replicating giving them fair advantage over others in the developing stages.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10</a:t>
            </a:fld>
            <a:endParaRPr lang="en-US"/>
          </a:p>
        </p:txBody>
      </p:sp>
    </p:spTree>
    <p:extLst>
      <p:ext uri="{BB962C8B-B14F-4D97-AF65-F5344CB8AC3E}">
        <p14:creationId xmlns:p14="http://schemas.microsoft.com/office/powerpoint/2010/main" val="369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Vaccines are supposed to prevent the replication or reoccurrence of the viral infection in the body. Dengue Vaccines are very many but those which have been piloted have had divergent degrees of</a:t>
            </a:r>
            <a:r>
              <a:rPr lang="en-US" baseline="0" dirty="0"/>
              <a:t> trial outcomes and others with </a:t>
            </a:r>
            <a:r>
              <a:rPr lang="en-US" dirty="0"/>
              <a:t>side effects dreary than the effects of Dengue hemorrhagic complications. The renowned vaccines with their corresponding source of funding include DENV-2, 16,681, PDK53 funded by the Center for Disease Control and Prevention in United States. This vaccine sample is in preclinical stage. Processes to complete its functions are still investigated. Additionally, another prominent vaccine as stipulated by </a:t>
            </a:r>
            <a:r>
              <a:rPr lang="en-US" dirty="0" err="1"/>
              <a:t>Khetarpal</a:t>
            </a:r>
            <a:r>
              <a:rPr lang="en-US" dirty="0"/>
              <a:t> &amp; </a:t>
            </a:r>
            <a:r>
              <a:rPr lang="en-US" dirty="0" err="1"/>
              <a:t>Khanna</a:t>
            </a:r>
            <a:r>
              <a:rPr lang="en-US" dirty="0"/>
              <a:t> (2016) is DENV-2/4d30. Its prominence is attributed to completion of the first and second phases of vaccine trial. It covers all the four serotypes that Dengue Virus causes. The vaccine was developed</a:t>
            </a:r>
            <a:r>
              <a:rPr lang="en-US" baseline="0" dirty="0"/>
              <a:t> and sponsored by the double efforts of National Institute of Allergy and Infectious Diseases and National Institutes of Health as compiled by </a:t>
            </a:r>
            <a:r>
              <a:rPr lang="en-US" baseline="0" dirty="0" err="1"/>
              <a:t>Khetarpal</a:t>
            </a:r>
            <a:r>
              <a:rPr lang="en-US" baseline="0" dirty="0"/>
              <a:t> &amp; </a:t>
            </a:r>
            <a:r>
              <a:rPr lang="en-US" baseline="0" dirty="0" err="1"/>
              <a:t>Khanna</a:t>
            </a:r>
            <a:r>
              <a:rPr lang="en-US" baseline="0" dirty="0"/>
              <a:t> (2016).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11</a:t>
            </a:fld>
            <a:endParaRPr lang="en-US"/>
          </a:p>
        </p:txBody>
      </p:sp>
    </p:spTree>
    <p:extLst>
      <p:ext uri="{BB962C8B-B14F-4D97-AF65-F5344CB8AC3E}">
        <p14:creationId xmlns:p14="http://schemas.microsoft.com/office/powerpoint/2010/main" val="2742198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Non-pharmacological interventions are non-medicinal</a:t>
            </a:r>
            <a:r>
              <a:rPr lang="en-US" baseline="0" dirty="0"/>
              <a:t> approaches put in place so as to prevent attracting or spread of the disease. Virologists and researchers have put forward certain these measures as told by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The measures include sleeping under treated mosquito nets or using mosquito repellants, clearing bushy vegetation around dwellings, patient education, ample fluid intake and emptying stagnated water cans. It is equally advisable to make plans before venturing out on journey destinations into areas prone to the virus spread and breakout. Government officials and urban planning agencies are supposed to be guided through environment regulating agencies so as to set up settlements in areas verified as adequate to their sustainability. Frequent check ups for elaboration of signs and symptoms is key to keeping off the spread of the virus (</a:t>
            </a:r>
            <a:r>
              <a:rPr lang="en-US" baseline="0" dirty="0" err="1"/>
              <a:t>Jajarmi</a:t>
            </a:r>
            <a:r>
              <a:rPr lang="en-US" baseline="0" dirty="0"/>
              <a:t>, </a:t>
            </a:r>
            <a:r>
              <a:rPr lang="en-US" baseline="0" dirty="0" err="1"/>
              <a:t>Arshad</a:t>
            </a:r>
            <a:r>
              <a:rPr lang="en-US" baseline="0" dirty="0"/>
              <a:t> &amp; </a:t>
            </a:r>
            <a:r>
              <a:rPr lang="en-US" baseline="0" dirty="0" err="1"/>
              <a:t>Baleanu</a:t>
            </a:r>
            <a:r>
              <a:rPr lang="en-US" baseline="0" dirty="0"/>
              <a:t>, 2019). Individuals are equally advised to take precautionary measures that include physical body hygiene as a method of keeping other infections at bay.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12</a:t>
            </a:fld>
            <a:endParaRPr lang="en-US"/>
          </a:p>
        </p:txBody>
      </p:sp>
    </p:spTree>
    <p:extLst>
      <p:ext uri="{BB962C8B-B14F-4D97-AF65-F5344CB8AC3E}">
        <p14:creationId xmlns:p14="http://schemas.microsoft.com/office/powerpoint/2010/main" val="310227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policies are required to change certain societal behaviors. The government especially from the Dengue prone tropical regions should formulate and fund screening policies that aim to keep people safe from the virus. Screening informs the citizens on the right approaches to lifestyle living conditions. As told by </a:t>
            </a:r>
            <a:r>
              <a:rPr lang="en-US" dirty="0" err="1"/>
              <a:t>Khetarpal</a:t>
            </a:r>
            <a:r>
              <a:rPr lang="en-US" dirty="0"/>
              <a:t> &amp; </a:t>
            </a:r>
            <a:r>
              <a:rPr lang="en-US" dirty="0" err="1"/>
              <a:t>Khanna</a:t>
            </a:r>
            <a:r>
              <a:rPr lang="en-US" dirty="0"/>
              <a:t> (2016), screening informs the people on the other illnesses that could be underlying. Equally, policies that regulate urban settlement need to be implemented by all standards so as to reduce the risk factors associated with the disease springing from unhygienic contaminations characterized by open gutters and trenches which are breeding grounds for mosquitos. Furthermore, countries that seek to use conventional vaccines should have their governments taking needed responsibility because some of the available vaccines possess array of inadequacies. As demonstrated </a:t>
            </a:r>
            <a:r>
              <a:rPr lang="en-US" dirty="0" err="1"/>
              <a:t>Jajarmi</a:t>
            </a:r>
            <a:r>
              <a:rPr lang="en-US" dirty="0"/>
              <a:t>, </a:t>
            </a:r>
            <a:r>
              <a:rPr lang="en-US" dirty="0" err="1"/>
              <a:t>Arshad</a:t>
            </a:r>
            <a:r>
              <a:rPr lang="en-US" baseline="0" dirty="0"/>
              <a:t> </a:t>
            </a:r>
            <a:r>
              <a:rPr lang="en-US" dirty="0"/>
              <a:t>&amp; </a:t>
            </a:r>
            <a:r>
              <a:rPr lang="en-US" dirty="0" err="1"/>
              <a:t>Baleanu</a:t>
            </a:r>
            <a:r>
              <a:rPr lang="en-US" baseline="0" dirty="0"/>
              <a:t> </a:t>
            </a:r>
            <a:r>
              <a:rPr lang="en-US" dirty="0"/>
              <a:t>(2019),</a:t>
            </a:r>
            <a:r>
              <a:rPr lang="en-US" baseline="0" dirty="0"/>
              <a:t> d</a:t>
            </a:r>
            <a:r>
              <a:rPr lang="en-US" dirty="0"/>
              <a:t>uring the pretrial stages of DENV-2/4 d 30 vaccines, it became evident that using the vaccine had effects on the older people especially those with additional illnesses or lowered immune systems. </a:t>
            </a:r>
          </a:p>
        </p:txBody>
      </p:sp>
      <p:sp>
        <p:nvSpPr>
          <p:cNvPr id="4" name="Slide Number Placeholder 3"/>
          <p:cNvSpPr>
            <a:spLocks noGrp="1"/>
          </p:cNvSpPr>
          <p:nvPr>
            <p:ph type="sldNum" sz="quarter" idx="10"/>
          </p:nvPr>
        </p:nvSpPr>
        <p:spPr/>
        <p:txBody>
          <a:bodyPr/>
          <a:lstStyle/>
          <a:p>
            <a:fld id="{3158FDAC-3F3D-49A7-BA50-DA5292838F5D}" type="slidenum">
              <a:rPr lang="en-US" smtClean="0"/>
              <a:t>13</a:t>
            </a:fld>
            <a:endParaRPr lang="en-US"/>
          </a:p>
        </p:txBody>
      </p:sp>
    </p:spTree>
    <p:extLst>
      <p:ext uri="{BB962C8B-B14F-4D97-AF65-F5344CB8AC3E}">
        <p14:creationId xmlns:p14="http://schemas.microsoft.com/office/powerpoint/2010/main" val="1132169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a:t>
            </a:r>
            <a:r>
              <a:rPr lang="en-US" baseline="0" dirty="0"/>
              <a:t> nurse practitioners are professionally trained so as to be equipped at all times with the necessary intervention measures for patients. By incorporating competency and the relevant ethical guidelines, a nurse practitioner should be able to distinguish which condition a patient suffers from so as to prevent them from going into shock syndromes or other severe Dengue complications as shown in the findings by Xavier-</a:t>
            </a:r>
            <a:r>
              <a:rPr lang="en-US" baseline="0" dirty="0" err="1"/>
              <a:t>Carvalho</a:t>
            </a:r>
            <a:r>
              <a:rPr lang="en-US" baseline="0" dirty="0"/>
              <a:t> et al. (2017). In order to prevent the spread or simply the contact with Dengue Fever, a nurse practitioner should be able to advocate for hygienic conditions in their residential settings and within the hospital setting. They get to disseminate relevant information related to the people so as to prevent the disease as discussed by Xavier-</a:t>
            </a:r>
            <a:r>
              <a:rPr lang="en-US" baseline="0" dirty="0" err="1"/>
              <a:t>Carvalho</a:t>
            </a:r>
            <a:r>
              <a:rPr lang="en-US" baseline="0" dirty="0"/>
              <a:t> et al. (2017). When the nurse is adequately equipped with skills and training programs, they easily diagnose all the diseases according to the signs they portrayed.   </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14</a:t>
            </a:fld>
            <a:endParaRPr lang="en-US"/>
          </a:p>
        </p:txBody>
      </p:sp>
    </p:spTree>
    <p:extLst>
      <p:ext uri="{BB962C8B-B14F-4D97-AF65-F5344CB8AC3E}">
        <p14:creationId xmlns:p14="http://schemas.microsoft.com/office/powerpoint/2010/main" val="197004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Advanced</a:t>
            </a:r>
            <a:r>
              <a:rPr lang="en-US" baseline="0" dirty="0"/>
              <a:t> nurse practitioners are required to know all the procedures required in managing patients in intensive care units. These are patients who have been affected drastically by the Dengue virus. Patients with underlying conditions such as asthma and other respiratory illnesses require ardent and compassionate care from the nurses so as to live through the treatment. It is the nurse’s role to ensure that procedures such as inducing sugar molecules to the patient takes place as illustrated by </a:t>
            </a:r>
            <a:r>
              <a:rPr lang="en-US" baseline="0" dirty="0" err="1"/>
              <a:t>Khetarpal</a:t>
            </a:r>
            <a:r>
              <a:rPr lang="en-US" baseline="0" dirty="0"/>
              <a:t> &amp; </a:t>
            </a:r>
            <a:r>
              <a:rPr lang="en-US" baseline="0" dirty="0" err="1"/>
              <a:t>Khanna</a:t>
            </a:r>
            <a:r>
              <a:rPr lang="en-US" baseline="0" dirty="0"/>
              <a:t> (2016). </a:t>
            </a:r>
            <a:r>
              <a:rPr lang="en-US" baseline="0" dirty="0" err="1"/>
              <a:t>Khetarpal</a:t>
            </a:r>
            <a:r>
              <a:rPr lang="en-US" baseline="0" dirty="0"/>
              <a:t> &amp; </a:t>
            </a:r>
            <a:r>
              <a:rPr lang="en-US" baseline="0" dirty="0" err="1"/>
              <a:t>Khanna</a:t>
            </a:r>
            <a:r>
              <a:rPr lang="en-US" baseline="0" dirty="0"/>
              <a:t> (2016) are required professionally to form alliances or correlational rapport with their patients so as foster compassionate care. There are nurses with advanced training on the correct leadership measures. These skills are impactful in managing conflicts and important decisions that affect the patients and the hospital staff. Equally, the training on leadership should be able to equip nurses with diagnostic skills required to complete tests on the patient.</a:t>
            </a:r>
            <a:endParaRPr lang="en-US" dirty="0"/>
          </a:p>
        </p:txBody>
      </p:sp>
      <p:sp>
        <p:nvSpPr>
          <p:cNvPr id="4" name="Slide Number Placeholder 3"/>
          <p:cNvSpPr>
            <a:spLocks noGrp="1"/>
          </p:cNvSpPr>
          <p:nvPr>
            <p:ph type="sldNum" sz="quarter" idx="10"/>
          </p:nvPr>
        </p:nvSpPr>
        <p:spPr/>
        <p:txBody>
          <a:bodyPr/>
          <a:lstStyle/>
          <a:p>
            <a:fld id="{3158FDAC-3F3D-49A7-BA50-DA5292838F5D}" type="slidenum">
              <a:rPr lang="en-US" smtClean="0"/>
              <a:t>15</a:t>
            </a:fld>
            <a:endParaRPr lang="en-US"/>
          </a:p>
        </p:txBody>
      </p:sp>
    </p:spTree>
    <p:extLst>
      <p:ext uri="{BB962C8B-B14F-4D97-AF65-F5344CB8AC3E}">
        <p14:creationId xmlns:p14="http://schemas.microsoft.com/office/powerpoint/2010/main" val="2823176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details about an infectious disease not only rests on the shoulders of scientific researchers but also on the nurse practitioners who are to handle the patients. Advanced clinical practitioners are bound by obligations and principles to bolster a positive approach in addressing Dengue Fever. What starts a simple bite by </a:t>
            </a:r>
            <a:r>
              <a:rPr lang="en-US" dirty="0" err="1"/>
              <a:t>Aedes</a:t>
            </a:r>
            <a:r>
              <a:rPr lang="en-US" dirty="0"/>
              <a:t> </a:t>
            </a:r>
            <a:r>
              <a:rPr lang="en-US" dirty="0" err="1"/>
              <a:t>albopictus</a:t>
            </a:r>
            <a:r>
              <a:rPr lang="en-US" dirty="0"/>
              <a:t> mosquitoes may end up impeding the body organs such as the lungs, liver and spleen such that these organs become impaired. Unchecked Dengue Fever infection can be fatal if the risk factors are not adequately encountered. People who travel or have history of travel to mosquito prone areas not only risk malaria infections but also Dengue Fever. Warning signs such as fever, headaches, back and joint paints are the leading causes of Hemorrhage Dengue when the signs are ignored. Dengue Shock is an aftermath of the disease often taken to be very fatal. People should avoid unnecessary traveling to malaria prone zones, clear vegetation near dwellings and practice hygiene to prevent Dengue Fever infections. Nurses on the other hand, should be well-versed with clinical procedures required to diagnose Dengue Fever. This is because the disease has tell-tales similar to other illnesses like Typhoid Fever. Understanding the practitioner’s roles from diagnosis of a disease to treatment and management of the patient should be concepts cognizant in a nurse. </a:t>
            </a:r>
          </a:p>
        </p:txBody>
      </p:sp>
      <p:sp>
        <p:nvSpPr>
          <p:cNvPr id="4" name="Slide Number Placeholder 3"/>
          <p:cNvSpPr>
            <a:spLocks noGrp="1"/>
          </p:cNvSpPr>
          <p:nvPr>
            <p:ph type="sldNum" sz="quarter" idx="10"/>
          </p:nvPr>
        </p:nvSpPr>
        <p:spPr/>
        <p:txBody>
          <a:bodyPr/>
          <a:lstStyle/>
          <a:p>
            <a:fld id="{3158FDAC-3F3D-49A7-BA50-DA5292838F5D}" type="slidenum">
              <a:rPr lang="en-US" smtClean="0"/>
              <a:t>16</a:t>
            </a:fld>
            <a:endParaRPr lang="en-US"/>
          </a:p>
        </p:txBody>
      </p:sp>
    </p:spTree>
    <p:extLst>
      <p:ext uri="{BB962C8B-B14F-4D97-AF65-F5344CB8AC3E}">
        <p14:creationId xmlns:p14="http://schemas.microsoft.com/office/powerpoint/2010/main" val="113696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37954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14285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8941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775156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855506-968E-49F4-9578-EF5888897129}"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099505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855506-968E-49F4-9578-EF5888897129}"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1482097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55506-968E-49F4-9578-EF5888897129}"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73243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2146674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1613354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859369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076F5F5-02C6-46C9-8028-EF467FE67BBB}"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3531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1983778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076F5F5-02C6-46C9-8028-EF467FE67BBB}"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03791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F855506-968E-49F4-9578-EF58888971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895324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1143896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855506-968E-49F4-9578-EF58888971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076F5F5-02C6-46C9-8028-EF467FE67BBB}" type="slidenum">
              <a:rPr lang="en-US" smtClean="0"/>
              <a:t>‹#›</a:t>
            </a:fld>
            <a:endParaRPr lang="en-US"/>
          </a:p>
        </p:txBody>
      </p:sp>
    </p:spTree>
    <p:extLst>
      <p:ext uri="{BB962C8B-B14F-4D97-AF65-F5344CB8AC3E}">
        <p14:creationId xmlns:p14="http://schemas.microsoft.com/office/powerpoint/2010/main" val="1884278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9F855506-968E-49F4-9578-EF5888897129}" type="datetimeFigureOut">
              <a:rPr lang="en-US" smtClean="0"/>
              <a:t>10/5/2020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076F5F5-02C6-46C9-8028-EF467FE67BBB}" type="slidenum">
              <a:rPr lang="en-US" smtClean="0"/>
              <a:t>‹#›</a:t>
            </a:fld>
            <a:endParaRPr lang="en-US"/>
          </a:p>
        </p:txBody>
      </p:sp>
    </p:spTree>
    <p:extLst>
      <p:ext uri="{BB962C8B-B14F-4D97-AF65-F5344CB8AC3E}">
        <p14:creationId xmlns:p14="http://schemas.microsoft.com/office/powerpoint/2010/main" val="22532572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5166-EDA7-461B-869D-085234A2203E}"/>
              </a:ext>
            </a:extLst>
          </p:cNvPr>
          <p:cNvSpPr>
            <a:spLocks noGrp="1"/>
          </p:cNvSpPr>
          <p:nvPr>
            <p:ph type="ctrTitle"/>
          </p:nvPr>
        </p:nvSpPr>
        <p:spPr>
          <a:xfrm>
            <a:off x="1143000" y="1219200"/>
            <a:ext cx="6867144" cy="1295400"/>
          </a:xfrm>
        </p:spPr>
        <p:txBody>
          <a:bodyPr/>
          <a:lstStyle/>
          <a:p>
            <a:pPr algn="ctr"/>
            <a:r>
              <a:rPr lang="en-US" b="1" dirty="0"/>
              <a:t>Dengue Fever</a:t>
            </a:r>
            <a:endParaRPr lang="en-KE" b="1" dirty="0"/>
          </a:p>
        </p:txBody>
      </p:sp>
      <p:sp>
        <p:nvSpPr>
          <p:cNvPr id="3" name="Subtitle 2">
            <a:extLst>
              <a:ext uri="{FF2B5EF4-FFF2-40B4-BE49-F238E27FC236}">
                <a16:creationId xmlns:a16="http://schemas.microsoft.com/office/drawing/2014/main" id="{79886437-E7A6-4F20-A6A2-6473CFC6B6B8}"/>
              </a:ext>
            </a:extLst>
          </p:cNvPr>
          <p:cNvSpPr>
            <a:spLocks noGrp="1"/>
          </p:cNvSpPr>
          <p:nvPr>
            <p:ph type="subTitle" idx="1"/>
          </p:nvPr>
        </p:nvSpPr>
        <p:spPr>
          <a:xfrm>
            <a:off x="1295400" y="2819400"/>
            <a:ext cx="6714744" cy="3672840"/>
          </a:xfrm>
        </p:spPr>
        <p:txBody>
          <a:bodyPr/>
          <a:lstStyle/>
          <a:p>
            <a:pPr marL="0" marR="0" lvl="0" indent="0" algn="ctr" defTabSz="914400" rtl="0" eaLnBrk="1" fontAlgn="auto" latinLnBrk="0" hangingPunct="1">
              <a:lnSpc>
                <a:spcPct val="100000"/>
              </a:lnSpc>
              <a:spcBef>
                <a:spcPct val="20000"/>
              </a:spcBef>
              <a:spcAft>
                <a:spcPts val="0"/>
              </a:spcAft>
              <a:buClr>
                <a:srgbClr val="797B7E"/>
              </a:buClr>
              <a:buSzTx/>
              <a:buFont typeface="Arial" pitchFamily="34" charset="0"/>
              <a:buNone/>
              <a:tabLst/>
              <a:defRPr/>
            </a:pPr>
            <a:r>
              <a:rPr kumimoji="0" lang="en-US" sz="4400" b="0" i="0" u="none" strike="noStrike" kern="1200" cap="none" spc="0" normalizeH="0" baseline="0" noProof="0" dirty="0">
                <a:ln>
                  <a:noFill/>
                </a:ln>
                <a:solidFill>
                  <a:srgbClr val="002060"/>
                </a:solidFill>
                <a:effectLst/>
                <a:uLnTx/>
                <a:uFillTx/>
                <a:latin typeface="Calibri"/>
                <a:ea typeface="+mn-ea"/>
                <a:cs typeface="+mn-cs"/>
              </a:rPr>
              <a:t>Course Name</a:t>
            </a:r>
          </a:p>
          <a:p>
            <a:pPr marL="0" marR="0" lvl="0" indent="0" algn="ctr" defTabSz="914400" rtl="0" eaLnBrk="1" fontAlgn="auto" latinLnBrk="0" hangingPunct="1">
              <a:lnSpc>
                <a:spcPct val="100000"/>
              </a:lnSpc>
              <a:spcBef>
                <a:spcPct val="20000"/>
              </a:spcBef>
              <a:spcAft>
                <a:spcPts val="0"/>
              </a:spcAft>
              <a:buClr>
                <a:srgbClr val="797B7E"/>
              </a:buClr>
              <a:buSzTx/>
              <a:buFont typeface="Arial" pitchFamily="34" charset="0"/>
              <a:buNone/>
              <a:tabLst/>
              <a:defRPr/>
            </a:pPr>
            <a:r>
              <a:rPr kumimoji="0" lang="en-US" sz="4400" b="0" i="0" u="none" strike="noStrike" kern="1200" cap="none" spc="0" normalizeH="0" baseline="0" noProof="0" dirty="0">
                <a:ln>
                  <a:noFill/>
                </a:ln>
                <a:solidFill>
                  <a:srgbClr val="002060"/>
                </a:solidFill>
                <a:effectLst/>
                <a:uLnTx/>
                <a:uFillTx/>
                <a:latin typeface="Calibri"/>
                <a:ea typeface="+mn-ea"/>
                <a:cs typeface="+mn-cs"/>
              </a:rPr>
              <a:t>Professor’s Name</a:t>
            </a:r>
          </a:p>
          <a:p>
            <a:pPr marL="0" marR="0" lvl="0" indent="0" algn="ctr" defTabSz="914400" rtl="0" eaLnBrk="1" fontAlgn="auto" latinLnBrk="0" hangingPunct="1">
              <a:lnSpc>
                <a:spcPct val="100000"/>
              </a:lnSpc>
              <a:spcBef>
                <a:spcPct val="20000"/>
              </a:spcBef>
              <a:spcAft>
                <a:spcPts val="0"/>
              </a:spcAft>
              <a:buClr>
                <a:srgbClr val="797B7E"/>
              </a:buClr>
              <a:buSzTx/>
              <a:buFont typeface="Arial" pitchFamily="34" charset="0"/>
              <a:buNone/>
              <a:tabLst/>
              <a:defRPr/>
            </a:pPr>
            <a:r>
              <a:rPr kumimoji="0" lang="en-US" sz="4400" b="0" i="0" u="none" strike="noStrike" kern="1200" cap="none" spc="0" normalizeH="0" baseline="0" noProof="0" dirty="0">
                <a:ln>
                  <a:noFill/>
                </a:ln>
                <a:solidFill>
                  <a:srgbClr val="002060"/>
                </a:solidFill>
                <a:effectLst/>
                <a:uLnTx/>
                <a:uFillTx/>
                <a:latin typeface="Calibri"/>
                <a:ea typeface="+mn-ea"/>
                <a:cs typeface="+mn-cs"/>
              </a:rPr>
              <a:t>Student’s Name</a:t>
            </a:r>
          </a:p>
          <a:p>
            <a:endParaRPr lang="en-KE" dirty="0"/>
          </a:p>
        </p:txBody>
      </p:sp>
    </p:spTree>
    <p:extLst>
      <p:ext uri="{BB962C8B-B14F-4D97-AF65-F5344CB8AC3E}">
        <p14:creationId xmlns:p14="http://schemas.microsoft.com/office/powerpoint/2010/main" val="10202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23690"/>
          </a:xfrm>
        </p:spPr>
        <p:txBody>
          <a:bodyPr/>
          <a:lstStyle/>
          <a:p>
            <a:pPr algn="ctr"/>
            <a:r>
              <a:rPr lang="en-US" dirty="0"/>
              <a:t>Introduction</a:t>
            </a:r>
          </a:p>
        </p:txBody>
      </p:sp>
      <p:sp>
        <p:nvSpPr>
          <p:cNvPr id="3" name="Content Placeholder 2"/>
          <p:cNvSpPr>
            <a:spLocks noGrp="1"/>
          </p:cNvSpPr>
          <p:nvPr>
            <p:ph idx="1"/>
          </p:nvPr>
        </p:nvSpPr>
        <p:spPr>
          <a:xfrm>
            <a:off x="1942415" y="1447800"/>
            <a:ext cx="6591985" cy="4463422"/>
          </a:xfrm>
        </p:spPr>
        <p:txBody>
          <a:bodyPr>
            <a:normAutofit/>
          </a:bodyPr>
          <a:lstStyle/>
          <a:p>
            <a:pPr>
              <a:buFont typeface="Wingdings" pitchFamily="2" charset="2"/>
              <a:buChar char="ü"/>
            </a:pPr>
            <a:r>
              <a:rPr lang="en-US" sz="2400" dirty="0"/>
              <a:t>Dengue fever is mosquito caused viral infection.</a:t>
            </a:r>
          </a:p>
          <a:p>
            <a:pPr>
              <a:buFont typeface="Wingdings" pitchFamily="2" charset="2"/>
              <a:buChar char="ü"/>
            </a:pPr>
            <a:r>
              <a:rPr lang="en-US" sz="2400" dirty="0"/>
              <a:t>The disease is caused bites from female </a:t>
            </a:r>
            <a:r>
              <a:rPr lang="en-US" sz="2400" dirty="0" err="1"/>
              <a:t>aedes</a:t>
            </a:r>
            <a:r>
              <a:rPr lang="en-US" sz="2400" dirty="0"/>
              <a:t> mosquito. </a:t>
            </a:r>
          </a:p>
          <a:p>
            <a:pPr>
              <a:buFont typeface="Wingdings" pitchFamily="2" charset="2"/>
              <a:buChar char="ü"/>
            </a:pPr>
            <a:r>
              <a:rPr lang="en-US" sz="2400" dirty="0"/>
              <a:t>The virus that causes Dengue disease is called DENV-4 </a:t>
            </a:r>
          </a:p>
          <a:p>
            <a:pPr>
              <a:buFont typeface="Wingdings" pitchFamily="2" charset="2"/>
              <a:buChar char="ü"/>
            </a:pPr>
            <a:r>
              <a:rPr lang="en-US" sz="2400" dirty="0"/>
              <a:t>Its signs and symptoms such as nausea/vomiting, rash and fatigue are the leading indicators.</a:t>
            </a:r>
          </a:p>
        </p:txBody>
      </p:sp>
    </p:spTree>
    <p:extLst>
      <p:ext uri="{BB962C8B-B14F-4D97-AF65-F5344CB8AC3E}">
        <p14:creationId xmlns:p14="http://schemas.microsoft.com/office/powerpoint/2010/main" val="4248271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65760"/>
            <a:ext cx="6615684" cy="670877"/>
          </a:xfrm>
        </p:spPr>
        <p:txBody>
          <a:bodyPr/>
          <a:lstStyle/>
          <a:p>
            <a:pPr algn="ctr"/>
            <a:r>
              <a:rPr lang="en-US" dirty="0"/>
              <a:t>Dengue’s Risk Factors</a:t>
            </a:r>
          </a:p>
        </p:txBody>
      </p:sp>
      <p:sp>
        <p:nvSpPr>
          <p:cNvPr id="3" name="Content Placeholder 2"/>
          <p:cNvSpPr>
            <a:spLocks noGrp="1"/>
          </p:cNvSpPr>
          <p:nvPr>
            <p:ph idx="1"/>
          </p:nvPr>
        </p:nvSpPr>
        <p:spPr>
          <a:xfrm>
            <a:off x="1066800" y="1295400"/>
            <a:ext cx="7239000" cy="5334000"/>
          </a:xfrm>
        </p:spPr>
        <p:txBody>
          <a:bodyPr>
            <a:normAutofit/>
          </a:bodyPr>
          <a:lstStyle/>
          <a:p>
            <a:r>
              <a:rPr lang="en-US" dirty="0"/>
              <a:t>The risk factors of the disease looks at causative factors, signs and symptoms and progression to other advanced stages.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360" y="2438400"/>
            <a:ext cx="6111240" cy="3962400"/>
          </a:xfrm>
          <a:prstGeom prst="rect">
            <a:avLst/>
          </a:prstGeom>
        </p:spPr>
      </p:pic>
    </p:spTree>
    <p:extLst>
      <p:ext uri="{BB962C8B-B14F-4D97-AF65-F5344CB8AC3E}">
        <p14:creationId xmlns:p14="http://schemas.microsoft.com/office/powerpoint/2010/main" val="1263957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65760"/>
            <a:ext cx="6768084" cy="731203"/>
          </a:xfrm>
        </p:spPr>
        <p:txBody>
          <a:bodyPr>
            <a:normAutofit fontScale="90000"/>
          </a:bodyPr>
          <a:lstStyle/>
          <a:p>
            <a:pPr algn="ctr"/>
            <a:r>
              <a:rPr lang="en-US" dirty="0"/>
              <a:t>Continuation on Risk Factors…</a:t>
            </a:r>
          </a:p>
        </p:txBody>
      </p:sp>
      <p:sp>
        <p:nvSpPr>
          <p:cNvPr id="3" name="Content Placeholder 2"/>
          <p:cNvSpPr>
            <a:spLocks noGrp="1"/>
          </p:cNvSpPr>
          <p:nvPr>
            <p:ph idx="1"/>
          </p:nvPr>
        </p:nvSpPr>
        <p:spPr>
          <a:xfrm>
            <a:off x="1143000" y="1096963"/>
            <a:ext cx="7162800" cy="5761037"/>
          </a:xfrm>
        </p:spPr>
        <p:txBody>
          <a:bodyPr>
            <a:normAutofit/>
          </a:bodyPr>
          <a:lstStyle/>
          <a:p>
            <a:pPr>
              <a:buFont typeface="Wingdings" panose="05000000000000000000" pitchFamily="2" charset="2"/>
              <a:buChar char="§"/>
            </a:pPr>
            <a:r>
              <a:rPr lang="en-US" sz="2400" dirty="0"/>
              <a:t>A single bite from the mosquito leads to extreme endemic conditions of the Dengue Fever disease.</a:t>
            </a:r>
          </a:p>
          <a:p>
            <a:pPr>
              <a:buFont typeface="Wingdings" panose="05000000000000000000" pitchFamily="2" charset="2"/>
              <a:buChar char="§"/>
            </a:pPr>
            <a:r>
              <a:rPr lang="en-US" sz="2400" dirty="0"/>
              <a:t>Dengue Fever is correlation in spread even among the primate animals.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3276600"/>
            <a:ext cx="6019800" cy="3429000"/>
          </a:xfrm>
          <a:prstGeom prst="rect">
            <a:avLst/>
          </a:prstGeom>
        </p:spPr>
      </p:pic>
    </p:spTree>
    <p:extLst>
      <p:ext uri="{BB962C8B-B14F-4D97-AF65-F5344CB8AC3E}">
        <p14:creationId xmlns:p14="http://schemas.microsoft.com/office/powerpoint/2010/main" val="257960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6844284" cy="1371600"/>
          </a:xfrm>
        </p:spPr>
        <p:txBody>
          <a:bodyPr>
            <a:normAutofit/>
          </a:bodyPr>
          <a:lstStyle/>
          <a:p>
            <a:pPr algn="ctr"/>
            <a:r>
              <a:rPr lang="en-US" dirty="0"/>
              <a:t>Progression from Initial Injury to Tissue and Organ Defects</a:t>
            </a:r>
          </a:p>
        </p:txBody>
      </p:sp>
      <p:sp>
        <p:nvSpPr>
          <p:cNvPr id="3" name="Content Placeholder 2"/>
          <p:cNvSpPr>
            <a:spLocks noGrp="1"/>
          </p:cNvSpPr>
          <p:nvPr>
            <p:ph idx="1"/>
          </p:nvPr>
        </p:nvSpPr>
        <p:spPr>
          <a:xfrm>
            <a:off x="1942415" y="1371600"/>
            <a:ext cx="6591985" cy="4539622"/>
          </a:xfrm>
        </p:spPr>
        <p:txBody>
          <a:bodyPr>
            <a:noAutofit/>
          </a:bodyPr>
          <a:lstStyle/>
          <a:p>
            <a:r>
              <a:rPr lang="en-US" sz="2400" dirty="0"/>
              <a:t>When dengue virus infects the body, the bite containing the virus replicates in the body cells from the skin epithelium.</a:t>
            </a:r>
          </a:p>
          <a:p>
            <a:r>
              <a:rPr lang="en-US" sz="2400" dirty="0"/>
              <a:t>The viral infection can transcend and affect the dendritic and mononuclear cells.</a:t>
            </a:r>
          </a:p>
          <a:p>
            <a:r>
              <a:rPr lang="en-US" sz="2400" dirty="0"/>
              <a:t>The worst case scenario of the disease takes place when the virus spreads to plasma causing the leakage.</a:t>
            </a:r>
          </a:p>
          <a:p>
            <a:pPr>
              <a:buFont typeface="Courier New" pitchFamily="49" charset="0"/>
              <a:buChar char="o"/>
            </a:pPr>
            <a:endParaRPr lang="en-US" sz="2400" dirty="0"/>
          </a:p>
          <a:p>
            <a:pPr>
              <a:buFont typeface="Courier New" pitchFamily="49" charset="0"/>
              <a:buChar char="o"/>
            </a:pPr>
            <a:endParaRPr lang="en-US" sz="2400" dirty="0"/>
          </a:p>
        </p:txBody>
      </p:sp>
    </p:spTree>
    <p:extLst>
      <p:ext uri="{BB962C8B-B14F-4D97-AF65-F5344CB8AC3E}">
        <p14:creationId xmlns:p14="http://schemas.microsoft.com/office/powerpoint/2010/main" val="193596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086600" cy="1447800"/>
          </a:xfrm>
        </p:spPr>
        <p:txBody>
          <a:bodyPr>
            <a:normAutofit fontScale="90000"/>
          </a:bodyPr>
          <a:lstStyle/>
          <a:p>
            <a:pPr algn="ctr"/>
            <a:r>
              <a:rPr lang="en-US" dirty="0"/>
              <a:t>Continuation on Progression from Initial Injury to Tissue and Organ Defects</a:t>
            </a:r>
          </a:p>
        </p:txBody>
      </p:sp>
      <p:sp>
        <p:nvSpPr>
          <p:cNvPr id="3" name="Content Placeholder 2"/>
          <p:cNvSpPr>
            <a:spLocks noGrp="1"/>
          </p:cNvSpPr>
          <p:nvPr>
            <p:ph idx="1"/>
          </p:nvPr>
        </p:nvSpPr>
        <p:spPr>
          <a:xfrm>
            <a:off x="1371600" y="1752600"/>
            <a:ext cx="7086600" cy="4830763"/>
          </a:xfrm>
        </p:spPr>
        <p:txBody>
          <a:bodyPr>
            <a:normAutofit/>
          </a:bodyPr>
          <a:lstStyle/>
          <a:p>
            <a:r>
              <a:rPr lang="en-US" sz="2400" dirty="0"/>
              <a:t>An impairment in one area of the body results to a given degree of malfunction in another area.</a:t>
            </a:r>
          </a:p>
          <a:p>
            <a:r>
              <a:rPr lang="en-US" sz="2400" dirty="0"/>
              <a:t>When Dengue Virus attacks the epithelial cells of the skin, the virus affects the circulatory systems due to replication of the viral cells.</a:t>
            </a:r>
          </a:p>
          <a:p>
            <a:r>
              <a:rPr lang="en-US" sz="2400" dirty="0"/>
              <a:t>Dengue fever leads to platelets malfunction which is associated with plasma leakage, fever, and thrombocytopenia </a:t>
            </a:r>
          </a:p>
        </p:txBody>
      </p:sp>
    </p:spTree>
    <p:extLst>
      <p:ext uri="{BB962C8B-B14F-4D97-AF65-F5344CB8AC3E}">
        <p14:creationId xmlns:p14="http://schemas.microsoft.com/office/powerpoint/2010/main" val="305779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6844284" cy="1691322"/>
          </a:xfrm>
        </p:spPr>
        <p:txBody>
          <a:bodyPr>
            <a:normAutofit fontScale="90000"/>
          </a:bodyPr>
          <a:lstStyle/>
          <a:p>
            <a:pPr algn="ctr"/>
            <a:r>
              <a:rPr lang="en-US" dirty="0"/>
              <a:t>Changes in the Tissue and System Functioning from Signs and Symptoms</a:t>
            </a:r>
          </a:p>
        </p:txBody>
      </p:sp>
      <p:sp>
        <p:nvSpPr>
          <p:cNvPr id="3" name="Content Placeholder 2"/>
          <p:cNvSpPr>
            <a:spLocks noGrp="1"/>
          </p:cNvSpPr>
          <p:nvPr>
            <p:ph idx="1"/>
          </p:nvPr>
        </p:nvSpPr>
        <p:spPr>
          <a:xfrm>
            <a:off x="1371600" y="1676400"/>
            <a:ext cx="6844284" cy="4525963"/>
          </a:xfrm>
        </p:spPr>
        <p:txBody>
          <a:bodyPr>
            <a:normAutofit/>
          </a:bodyPr>
          <a:lstStyle/>
          <a:p>
            <a:pPr>
              <a:buFont typeface="Wingdings" pitchFamily="2" charset="2"/>
              <a:buChar char="q"/>
            </a:pPr>
            <a:r>
              <a:rPr lang="en-US" sz="2400" dirty="0"/>
              <a:t>DENV Virus releases undetermined alteration to the tissue cells.</a:t>
            </a:r>
          </a:p>
          <a:p>
            <a:pPr>
              <a:buFont typeface="Wingdings" pitchFamily="2" charset="2"/>
              <a:buChar char="q"/>
            </a:pPr>
            <a:r>
              <a:rPr lang="en-US" sz="2400" dirty="0"/>
              <a:t>The disease, likewise, develops in people whose immune systems are low due to other underlying disorders.</a:t>
            </a:r>
          </a:p>
          <a:p>
            <a:pPr>
              <a:buFont typeface="Wingdings" pitchFamily="2" charset="2"/>
              <a:buChar char="q"/>
            </a:pPr>
            <a:r>
              <a:rPr lang="en-US" sz="2400" dirty="0"/>
              <a:t>The body functional systems such as respiratory system becomes impeded when the viral infection has blocked the airways.</a:t>
            </a:r>
          </a:p>
          <a:p>
            <a:pPr>
              <a:buFont typeface="Wingdings" pitchFamily="2" charset="2"/>
              <a:buChar char="q"/>
            </a:pPr>
            <a:endParaRPr lang="en-US" dirty="0"/>
          </a:p>
        </p:txBody>
      </p:sp>
    </p:spTree>
    <p:extLst>
      <p:ext uri="{BB962C8B-B14F-4D97-AF65-F5344CB8AC3E}">
        <p14:creationId xmlns:p14="http://schemas.microsoft.com/office/powerpoint/2010/main" val="375408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65760"/>
            <a:ext cx="6615684" cy="1325562"/>
          </a:xfrm>
        </p:spPr>
        <p:txBody>
          <a:bodyPr>
            <a:normAutofit/>
          </a:bodyPr>
          <a:lstStyle/>
          <a:p>
            <a:pPr algn="ctr"/>
            <a:r>
              <a:rPr lang="en-US" dirty="0"/>
              <a:t>Diagnosis of Dengue Fever Disease</a:t>
            </a:r>
          </a:p>
        </p:txBody>
      </p:sp>
      <p:sp>
        <p:nvSpPr>
          <p:cNvPr id="3" name="Content Placeholder 2"/>
          <p:cNvSpPr>
            <a:spLocks noGrp="1"/>
          </p:cNvSpPr>
          <p:nvPr>
            <p:ph idx="1"/>
          </p:nvPr>
        </p:nvSpPr>
        <p:spPr>
          <a:xfrm>
            <a:off x="1371600" y="1828801"/>
            <a:ext cx="6477000" cy="4351337"/>
          </a:xfrm>
        </p:spPr>
        <p:txBody>
          <a:bodyPr>
            <a:noAutofit/>
          </a:bodyPr>
          <a:lstStyle/>
          <a:p>
            <a:pPr>
              <a:buFont typeface="Wingdings" pitchFamily="2" charset="2"/>
              <a:buChar char="Ø"/>
            </a:pPr>
            <a:r>
              <a:rPr lang="en-US" sz="2400" dirty="0"/>
              <a:t>Doctors and virologists rely on using blood sample for testing for the virus or its antibodies.</a:t>
            </a:r>
          </a:p>
          <a:p>
            <a:pPr>
              <a:buFont typeface="Wingdings" pitchFamily="2" charset="2"/>
              <a:buChar char="Ø"/>
            </a:pPr>
            <a:r>
              <a:rPr lang="en-US" sz="2400" dirty="0"/>
              <a:t>Patients’ travel history into regions prone with the infection is indicative of the virus.</a:t>
            </a:r>
          </a:p>
          <a:p>
            <a:pPr>
              <a:buFont typeface="Wingdings" pitchFamily="2" charset="2"/>
              <a:buChar char="Ø"/>
            </a:pPr>
            <a:r>
              <a:rPr lang="en-US" sz="2400" dirty="0"/>
              <a:t>Visible signs and symptoms together with travel history are leading tell-tales of the virus probability. </a:t>
            </a:r>
          </a:p>
          <a:p>
            <a:pPr>
              <a:buFont typeface="Wingdings" pitchFamily="2" charset="2"/>
              <a:buChar char="Ø"/>
            </a:pPr>
            <a:endParaRPr lang="en-US" sz="2400" dirty="0"/>
          </a:p>
        </p:txBody>
      </p:sp>
    </p:spTree>
    <p:extLst>
      <p:ext uri="{BB962C8B-B14F-4D97-AF65-F5344CB8AC3E}">
        <p14:creationId xmlns:p14="http://schemas.microsoft.com/office/powerpoint/2010/main" val="4096465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98" y="365760"/>
            <a:ext cx="6591985" cy="929640"/>
          </a:xfrm>
        </p:spPr>
        <p:txBody>
          <a:bodyPr>
            <a:normAutofit fontScale="90000"/>
          </a:bodyPr>
          <a:lstStyle/>
          <a:p>
            <a:pPr algn="ctr"/>
            <a:r>
              <a:rPr lang="en-US" dirty="0"/>
              <a:t>Pharmacological Interventions</a:t>
            </a:r>
          </a:p>
        </p:txBody>
      </p:sp>
      <p:sp>
        <p:nvSpPr>
          <p:cNvPr id="3" name="Content Placeholder 2"/>
          <p:cNvSpPr>
            <a:spLocks noGrp="1"/>
          </p:cNvSpPr>
          <p:nvPr>
            <p:ph idx="1"/>
          </p:nvPr>
        </p:nvSpPr>
        <p:spPr>
          <a:xfrm>
            <a:off x="1942415" y="1143000"/>
            <a:ext cx="6591985" cy="4768222"/>
          </a:xfrm>
        </p:spPr>
        <p:txBody>
          <a:bodyPr>
            <a:noAutofit/>
          </a:bodyPr>
          <a:lstStyle/>
          <a:p>
            <a:pPr>
              <a:buFont typeface="Wingdings" pitchFamily="2" charset="2"/>
              <a:buChar char="v"/>
            </a:pPr>
            <a:r>
              <a:rPr lang="en-US" sz="2400" dirty="0"/>
              <a:t>Pharmacological interventions are medical methods put forward to treat and manage the disease.</a:t>
            </a:r>
          </a:p>
          <a:p>
            <a:pPr>
              <a:buFont typeface="Wingdings" pitchFamily="2" charset="2"/>
              <a:buChar char="v"/>
            </a:pPr>
            <a:r>
              <a:rPr lang="en-US" sz="2400" dirty="0"/>
              <a:t>Depending on the degree of the disease, different treatment methods can be used.</a:t>
            </a:r>
          </a:p>
          <a:p>
            <a:pPr>
              <a:buFont typeface="Wingdings" pitchFamily="2" charset="2"/>
              <a:buChar char="v"/>
            </a:pPr>
            <a:r>
              <a:rPr lang="en-US" sz="2400" dirty="0"/>
              <a:t>The use of acetaminophen or </a:t>
            </a:r>
            <a:r>
              <a:rPr lang="en-US" sz="2400" dirty="0" err="1"/>
              <a:t>paracetamol</a:t>
            </a:r>
            <a:r>
              <a:rPr lang="en-US" sz="2400" dirty="0"/>
              <a:t> has been found to repress pain related to the infection.</a:t>
            </a:r>
          </a:p>
          <a:p>
            <a:pPr>
              <a:buFont typeface="Wingdings" pitchFamily="2" charset="2"/>
              <a:buChar char="v"/>
            </a:pPr>
            <a:endParaRPr lang="en-US" sz="2400" dirty="0"/>
          </a:p>
          <a:p>
            <a:endParaRPr lang="en-US" sz="2400" dirty="0"/>
          </a:p>
        </p:txBody>
      </p:sp>
    </p:spTree>
    <p:extLst>
      <p:ext uri="{BB962C8B-B14F-4D97-AF65-F5344CB8AC3E}">
        <p14:creationId xmlns:p14="http://schemas.microsoft.com/office/powerpoint/2010/main" val="2641286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533400"/>
            <a:ext cx="6589199" cy="1371600"/>
          </a:xfrm>
        </p:spPr>
        <p:txBody>
          <a:bodyPr>
            <a:normAutofit fontScale="90000"/>
          </a:bodyPr>
          <a:lstStyle/>
          <a:p>
            <a:pPr algn="ctr"/>
            <a:r>
              <a:rPr lang="en-US" dirty="0"/>
              <a:t>Continuation on Pharmacological Interventions</a:t>
            </a:r>
          </a:p>
        </p:txBody>
      </p:sp>
      <p:sp>
        <p:nvSpPr>
          <p:cNvPr id="3" name="Content Placeholder 2"/>
          <p:cNvSpPr>
            <a:spLocks noGrp="1"/>
          </p:cNvSpPr>
          <p:nvPr>
            <p:ph idx="1"/>
          </p:nvPr>
        </p:nvSpPr>
        <p:spPr/>
        <p:txBody>
          <a:bodyPr>
            <a:normAutofit/>
          </a:bodyPr>
          <a:lstStyle/>
          <a:p>
            <a:pPr>
              <a:buFont typeface="Courier New" pitchFamily="49" charset="0"/>
              <a:buChar char="o"/>
            </a:pPr>
            <a:r>
              <a:rPr lang="en-US" sz="2400" dirty="0"/>
              <a:t>The clinicians posit that it is acceptable to treat the symptoms as seen in the patient.</a:t>
            </a:r>
          </a:p>
          <a:p>
            <a:pPr>
              <a:buFont typeface="Courier New" pitchFamily="49" charset="0"/>
              <a:buChar char="o"/>
            </a:pPr>
            <a:r>
              <a:rPr lang="en-US" sz="2400" dirty="0"/>
              <a:t>Back and joint pains can be treated by analgesics. </a:t>
            </a:r>
          </a:p>
          <a:p>
            <a:pPr>
              <a:buFont typeface="Courier New" pitchFamily="49" charset="0"/>
              <a:buChar char="o"/>
            </a:pPr>
            <a:r>
              <a:rPr lang="en-US" sz="2400" dirty="0"/>
              <a:t>There are also vaccines that include inactivated virus vaccines, </a:t>
            </a:r>
            <a:r>
              <a:rPr lang="en-US" sz="2400" dirty="0" err="1"/>
              <a:t>viruslike</a:t>
            </a:r>
            <a:r>
              <a:rPr lang="en-US" sz="2400" dirty="0"/>
              <a:t> particles, and DNA vaccines. </a:t>
            </a:r>
          </a:p>
          <a:p>
            <a:pPr>
              <a:buFont typeface="Courier New" pitchFamily="49" charset="0"/>
              <a:buChar char="o"/>
            </a:pPr>
            <a:endParaRPr lang="en-US" sz="2400" dirty="0"/>
          </a:p>
          <a:p>
            <a:pPr>
              <a:buFont typeface="Courier New" pitchFamily="49" charset="0"/>
              <a:buChar char="o"/>
            </a:pPr>
            <a:endParaRPr lang="en-US" sz="2400" dirty="0"/>
          </a:p>
          <a:p>
            <a:pPr>
              <a:buFont typeface="Courier New" pitchFamily="49" charset="0"/>
              <a:buChar char="o"/>
            </a:pPr>
            <a:endParaRPr lang="en-US" sz="2400" dirty="0"/>
          </a:p>
        </p:txBody>
      </p:sp>
    </p:spTree>
    <p:extLst>
      <p:ext uri="{BB962C8B-B14F-4D97-AF65-F5344CB8AC3E}">
        <p14:creationId xmlns:p14="http://schemas.microsoft.com/office/powerpoint/2010/main" val="3586225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823690"/>
          </a:xfrm>
        </p:spPr>
        <p:txBody>
          <a:bodyPr/>
          <a:lstStyle/>
          <a:p>
            <a:pPr algn="ctr"/>
            <a:r>
              <a:rPr lang="en-US" dirty="0"/>
              <a:t>Dengue Vaccines</a:t>
            </a:r>
          </a:p>
        </p:txBody>
      </p:sp>
      <p:sp>
        <p:nvSpPr>
          <p:cNvPr id="3" name="Content Placeholder 2"/>
          <p:cNvSpPr>
            <a:spLocks noGrp="1"/>
          </p:cNvSpPr>
          <p:nvPr>
            <p:ph idx="1"/>
          </p:nvPr>
        </p:nvSpPr>
        <p:spPr>
          <a:xfrm>
            <a:off x="1942415" y="1600200"/>
            <a:ext cx="6591985" cy="4311022"/>
          </a:xfrm>
        </p:spPr>
        <p:txBody>
          <a:bodyPr>
            <a:noAutofit/>
          </a:bodyPr>
          <a:lstStyle/>
          <a:p>
            <a:r>
              <a:rPr lang="en-US" sz="2400" dirty="0"/>
              <a:t>Vaccines are supposed to prevent the replication or reoccurrence of the viral infection in the body. </a:t>
            </a:r>
          </a:p>
          <a:p>
            <a:r>
              <a:rPr lang="en-US" sz="2400" dirty="0"/>
              <a:t>The renowned vaccines with their corresponding source of funding include DENV-2, 16,681, PDK53.</a:t>
            </a:r>
          </a:p>
          <a:p>
            <a:r>
              <a:rPr lang="en-US" sz="2400" dirty="0"/>
              <a:t>DENV-2/4d30 is an additional vaccine in more advanced phase one and two of piloting.</a:t>
            </a:r>
          </a:p>
          <a:p>
            <a:endParaRPr lang="en-US" sz="2400" dirty="0"/>
          </a:p>
          <a:p>
            <a:endParaRPr lang="en-US" sz="2400" dirty="0"/>
          </a:p>
        </p:txBody>
      </p:sp>
    </p:spTree>
    <p:extLst>
      <p:ext uri="{BB962C8B-B14F-4D97-AF65-F5344CB8AC3E}">
        <p14:creationId xmlns:p14="http://schemas.microsoft.com/office/powerpoint/2010/main" val="3175372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65760"/>
            <a:ext cx="6768084" cy="777240"/>
          </a:xfrm>
        </p:spPr>
        <p:txBody>
          <a:bodyPr>
            <a:normAutofit fontScale="90000"/>
          </a:bodyPr>
          <a:lstStyle/>
          <a:p>
            <a:pPr algn="ctr"/>
            <a:r>
              <a:rPr lang="en-US" dirty="0"/>
              <a:t>Non-pharmacological Intervention</a:t>
            </a:r>
          </a:p>
        </p:txBody>
      </p:sp>
      <p:sp>
        <p:nvSpPr>
          <p:cNvPr id="3" name="Content Placeholder 2"/>
          <p:cNvSpPr>
            <a:spLocks noGrp="1"/>
          </p:cNvSpPr>
          <p:nvPr>
            <p:ph idx="1"/>
          </p:nvPr>
        </p:nvSpPr>
        <p:spPr>
          <a:xfrm>
            <a:off x="1112520" y="1524000"/>
            <a:ext cx="7542276" cy="5257799"/>
          </a:xfrm>
        </p:spPr>
        <p:txBody>
          <a:bodyPr>
            <a:normAutofit/>
          </a:bodyPr>
          <a:lstStyle/>
          <a:p>
            <a:pPr>
              <a:buFont typeface="Wingdings" pitchFamily="2" charset="2"/>
              <a:buChar char="§"/>
            </a:pPr>
            <a:r>
              <a:rPr lang="en-US" dirty="0"/>
              <a:t>Non-pharmacological interventions are non-medicinal approaches put in place so as to prevent attracting the disease.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362200"/>
            <a:ext cx="7206996" cy="4267200"/>
          </a:xfrm>
          <a:prstGeom prst="rect">
            <a:avLst/>
          </a:prstGeom>
        </p:spPr>
      </p:pic>
    </p:spTree>
    <p:extLst>
      <p:ext uri="{BB962C8B-B14F-4D97-AF65-F5344CB8AC3E}">
        <p14:creationId xmlns:p14="http://schemas.microsoft.com/office/powerpoint/2010/main" val="297291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65760"/>
            <a:ext cx="6691884" cy="1158240"/>
          </a:xfrm>
        </p:spPr>
        <p:txBody>
          <a:bodyPr>
            <a:normAutofit fontScale="90000"/>
          </a:bodyPr>
          <a:lstStyle/>
          <a:p>
            <a:pPr algn="ctr"/>
            <a:r>
              <a:rPr lang="en-US" dirty="0"/>
              <a:t>Continuation on Non-pharmacological Intervention</a:t>
            </a:r>
          </a:p>
        </p:txBody>
      </p:sp>
      <p:sp>
        <p:nvSpPr>
          <p:cNvPr id="3" name="Content Placeholder 2"/>
          <p:cNvSpPr>
            <a:spLocks noGrp="1"/>
          </p:cNvSpPr>
          <p:nvPr>
            <p:ph idx="1"/>
          </p:nvPr>
        </p:nvSpPr>
        <p:spPr>
          <a:xfrm>
            <a:off x="1942415" y="1524000"/>
            <a:ext cx="6591985" cy="4387222"/>
          </a:xfrm>
        </p:spPr>
        <p:txBody>
          <a:bodyPr>
            <a:noAutofit/>
          </a:bodyPr>
          <a:lstStyle/>
          <a:p>
            <a:r>
              <a:rPr lang="en-US" sz="2400" dirty="0"/>
              <a:t>The government of Dengue prone regions should formulate and fund screening policies that aim to keep people safe from the virus.</a:t>
            </a:r>
          </a:p>
          <a:p>
            <a:r>
              <a:rPr lang="en-US" sz="2400" dirty="0"/>
              <a:t>Screening informs the people on the other illnesses that could be underlying.</a:t>
            </a:r>
          </a:p>
          <a:p>
            <a:r>
              <a:rPr lang="en-US" sz="2400" dirty="0"/>
              <a:t>Urban policies that regulate settlements should be implemented to reduce risks associated with Dengue Virus.</a:t>
            </a:r>
          </a:p>
          <a:p>
            <a:endParaRPr lang="en-US" sz="2400" dirty="0"/>
          </a:p>
          <a:p>
            <a:endParaRPr lang="en-US" sz="2400" dirty="0"/>
          </a:p>
        </p:txBody>
      </p:sp>
    </p:spTree>
    <p:extLst>
      <p:ext uri="{BB962C8B-B14F-4D97-AF65-F5344CB8AC3E}">
        <p14:creationId xmlns:p14="http://schemas.microsoft.com/office/powerpoint/2010/main" val="387986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6934200" cy="1447800"/>
          </a:xfrm>
        </p:spPr>
        <p:txBody>
          <a:bodyPr>
            <a:normAutofit fontScale="90000"/>
          </a:bodyPr>
          <a:lstStyle/>
          <a:p>
            <a:pPr algn="ctr"/>
            <a:r>
              <a:rPr lang="en-US" dirty="0"/>
              <a:t>Role of Nurse Practitioner in Disease Prevention, Diagnosis and Management</a:t>
            </a:r>
          </a:p>
        </p:txBody>
      </p:sp>
      <p:sp>
        <p:nvSpPr>
          <p:cNvPr id="3" name="Content Placeholder 2"/>
          <p:cNvSpPr>
            <a:spLocks noGrp="1"/>
          </p:cNvSpPr>
          <p:nvPr>
            <p:ph idx="1"/>
          </p:nvPr>
        </p:nvSpPr>
        <p:spPr>
          <a:xfrm>
            <a:off x="1143000" y="1828800"/>
            <a:ext cx="7162800" cy="4754563"/>
          </a:xfrm>
        </p:spPr>
        <p:txBody>
          <a:bodyPr>
            <a:normAutofit/>
          </a:bodyPr>
          <a:lstStyle/>
          <a:p>
            <a:pPr>
              <a:buFont typeface="Wingdings" panose="05000000000000000000" pitchFamily="2" charset="2"/>
              <a:buChar char="§"/>
            </a:pPr>
            <a:r>
              <a:rPr lang="en-US" sz="2400" dirty="0"/>
              <a:t>Professional training equips nurses at all times with the necessary intervention measures for patients. </a:t>
            </a:r>
          </a:p>
          <a:p>
            <a:pPr>
              <a:buFont typeface="Wingdings" panose="05000000000000000000" pitchFamily="2" charset="2"/>
              <a:buChar char="§"/>
            </a:pPr>
            <a:r>
              <a:rPr lang="en-US" sz="2400" dirty="0"/>
              <a:t>Incorporating competency and the relevant ethical guidelines helps in the diagnosis of diseases</a:t>
            </a:r>
          </a:p>
          <a:p>
            <a:pPr>
              <a:buFont typeface="Wingdings" panose="05000000000000000000" pitchFamily="2" charset="2"/>
              <a:buChar char="§"/>
            </a:pPr>
            <a:r>
              <a:rPr lang="en-US" sz="2400" dirty="0"/>
              <a:t> Nurses should disseminate information regarding the contact and spread of diseases in their settings.</a:t>
            </a:r>
          </a:p>
        </p:txBody>
      </p:sp>
    </p:spTree>
    <p:extLst>
      <p:ext uri="{BB962C8B-B14F-4D97-AF65-F5344CB8AC3E}">
        <p14:creationId xmlns:p14="http://schemas.microsoft.com/office/powerpoint/2010/main" val="552716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Continuation on the Nurse Practitioner’s Roles</a:t>
            </a:r>
          </a:p>
        </p:txBody>
      </p:sp>
      <p:sp>
        <p:nvSpPr>
          <p:cNvPr id="3" name="Content Placeholder 2"/>
          <p:cNvSpPr>
            <a:spLocks noGrp="1"/>
          </p:cNvSpPr>
          <p:nvPr>
            <p:ph idx="1"/>
          </p:nvPr>
        </p:nvSpPr>
        <p:spPr/>
        <p:txBody>
          <a:bodyPr>
            <a:noAutofit/>
          </a:bodyPr>
          <a:lstStyle/>
          <a:p>
            <a:pPr>
              <a:buFont typeface="Wingdings" pitchFamily="2" charset="2"/>
              <a:buChar char="ü"/>
            </a:pPr>
            <a:r>
              <a:rPr lang="en-US" sz="2400" dirty="0"/>
              <a:t>Nurse practitioners are required to know all the processes needed in managing patients in intensive care units. </a:t>
            </a:r>
          </a:p>
          <a:p>
            <a:pPr>
              <a:buFont typeface="Wingdings" pitchFamily="2" charset="2"/>
              <a:buChar char="ü"/>
            </a:pPr>
            <a:r>
              <a:rPr lang="en-US" sz="2400" dirty="0"/>
              <a:t>Patients with underlying conditions such as asthma and other respiratory illnesses require ardent and compassionate care.</a:t>
            </a:r>
          </a:p>
          <a:p>
            <a:pPr>
              <a:buFont typeface="Wingdings" pitchFamily="2" charset="2"/>
              <a:buChar char="ü"/>
            </a:pPr>
            <a:r>
              <a:rPr lang="en-US" sz="2400" dirty="0"/>
              <a:t> The nurse’s role is to ensure that procedures such as inducing sugar molecules to the patient takes place. </a:t>
            </a:r>
          </a:p>
          <a:p>
            <a:pPr>
              <a:buFont typeface="Wingdings" pitchFamily="2" charset="2"/>
              <a:buChar char="ü"/>
            </a:pPr>
            <a:endParaRPr lang="en-US" sz="2400" dirty="0"/>
          </a:p>
        </p:txBody>
      </p:sp>
    </p:spTree>
    <p:extLst>
      <p:ext uri="{BB962C8B-B14F-4D97-AF65-F5344CB8AC3E}">
        <p14:creationId xmlns:p14="http://schemas.microsoft.com/office/powerpoint/2010/main" val="1555707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65760"/>
            <a:ext cx="7269480" cy="929640"/>
          </a:xfrm>
        </p:spPr>
        <p:txBody>
          <a:bodyPr/>
          <a:lstStyle/>
          <a:p>
            <a:pPr algn="ctr"/>
            <a:r>
              <a:rPr lang="en-US" dirty="0"/>
              <a:t>Conclusion</a:t>
            </a:r>
          </a:p>
        </p:txBody>
      </p:sp>
      <p:sp>
        <p:nvSpPr>
          <p:cNvPr id="3" name="Content Placeholder 2"/>
          <p:cNvSpPr>
            <a:spLocks noGrp="1"/>
          </p:cNvSpPr>
          <p:nvPr>
            <p:ph idx="1"/>
          </p:nvPr>
        </p:nvSpPr>
        <p:spPr>
          <a:xfrm>
            <a:off x="1600200" y="1143001"/>
            <a:ext cx="5792724" cy="5037138"/>
          </a:xfrm>
        </p:spPr>
        <p:txBody>
          <a:bodyPr>
            <a:normAutofit/>
          </a:bodyPr>
          <a:lstStyle/>
          <a:p>
            <a:pPr>
              <a:buFont typeface="Wingdings" pitchFamily="2" charset="2"/>
              <a:buChar char="v"/>
            </a:pPr>
            <a:r>
              <a:rPr lang="en-US" sz="2400" dirty="0"/>
              <a:t>Advanced clinical practitioners are bound by obligations and principles to bolster a positive approach in addressing Dengue Fever. </a:t>
            </a:r>
          </a:p>
          <a:p>
            <a:pPr>
              <a:buFont typeface="Wingdings" pitchFamily="2" charset="2"/>
              <a:buChar char="v"/>
            </a:pPr>
            <a:r>
              <a:rPr lang="en-US" sz="2400" dirty="0"/>
              <a:t>Dengue Fever starts by a bite from infected Aedes albopictus mosquitoes.</a:t>
            </a:r>
          </a:p>
          <a:p>
            <a:pPr>
              <a:buFont typeface="Wingdings" pitchFamily="2" charset="2"/>
              <a:buChar char="v"/>
            </a:pPr>
            <a:r>
              <a:rPr lang="en-US" sz="2400" dirty="0"/>
              <a:t> The infection ends up impeding the body organs such as the lungs, liver and spleen such that these organs become impaired.</a:t>
            </a:r>
          </a:p>
        </p:txBody>
      </p:sp>
    </p:spTree>
    <p:extLst>
      <p:ext uri="{BB962C8B-B14F-4D97-AF65-F5344CB8AC3E}">
        <p14:creationId xmlns:p14="http://schemas.microsoft.com/office/powerpoint/2010/main" val="3366935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7467600" cy="670560"/>
          </a:xfrm>
        </p:spPr>
        <p:txBody>
          <a:bodyPr/>
          <a:lstStyle/>
          <a:p>
            <a:pPr algn="ctr"/>
            <a:r>
              <a:rPr lang="en-US" dirty="0"/>
              <a:t>References</a:t>
            </a:r>
          </a:p>
        </p:txBody>
      </p:sp>
      <p:sp>
        <p:nvSpPr>
          <p:cNvPr id="3" name="Content Placeholder 2"/>
          <p:cNvSpPr>
            <a:spLocks noGrp="1"/>
          </p:cNvSpPr>
          <p:nvPr>
            <p:ph idx="1"/>
          </p:nvPr>
        </p:nvSpPr>
        <p:spPr>
          <a:xfrm>
            <a:off x="1295400" y="762000"/>
            <a:ext cx="7239000" cy="5547360"/>
          </a:xfrm>
        </p:spPr>
        <p:txBody>
          <a:bodyPr>
            <a:normAutofit/>
          </a:bodyPr>
          <a:lstStyle/>
          <a:p>
            <a:r>
              <a:rPr lang="en-US" dirty="0" err="1"/>
              <a:t>Chatterjee</a:t>
            </a:r>
            <a:r>
              <a:rPr lang="en-US" dirty="0"/>
              <a:t>, S., </a:t>
            </a:r>
            <a:r>
              <a:rPr lang="en-US" dirty="0" err="1"/>
              <a:t>Hore</a:t>
            </a:r>
            <a:r>
              <a:rPr lang="en-US" dirty="0"/>
              <a:t>, S., </a:t>
            </a:r>
            <a:r>
              <a:rPr lang="en-US" dirty="0" err="1"/>
              <a:t>Dey</a:t>
            </a:r>
            <a:r>
              <a:rPr lang="en-US" dirty="0"/>
              <a:t>, N., </a:t>
            </a:r>
            <a:r>
              <a:rPr lang="en-US" dirty="0" err="1"/>
              <a:t>Chakraborty</a:t>
            </a:r>
            <a:r>
              <a:rPr lang="en-US" dirty="0"/>
              <a:t>, S., &amp; </a:t>
            </a:r>
            <a:r>
              <a:rPr lang="en-US" dirty="0" err="1"/>
              <a:t>Ashour</a:t>
            </a:r>
            <a:r>
              <a:rPr lang="en-US" dirty="0"/>
              <a:t>, A. S. (2017). Dengue fever classification using gene expression data: a PSO based artificial neural network approach. In Proceedings of the 5th international conference on frontiers in intelligent computing: theory and applications (pp. 331-341). </a:t>
            </a:r>
            <a:r>
              <a:rPr lang="en-US" i="1" dirty="0"/>
              <a:t>Springer</a:t>
            </a:r>
            <a:r>
              <a:rPr lang="en-US" dirty="0"/>
              <a:t>, Singapore.</a:t>
            </a:r>
          </a:p>
          <a:p>
            <a:r>
              <a:rPr lang="en-US" dirty="0" err="1"/>
              <a:t>Khetarpal</a:t>
            </a:r>
            <a:r>
              <a:rPr lang="en-US" dirty="0"/>
              <a:t>, N., &amp; Khanna, I. (2016). Dengue fever: causes, complications, and vaccine strategies. </a:t>
            </a:r>
            <a:r>
              <a:rPr lang="en-US" i="1" dirty="0"/>
              <a:t>Journal Of Immunology Research</a:t>
            </a:r>
            <a:r>
              <a:rPr lang="en-US" dirty="0"/>
              <a:t>, 2016.</a:t>
            </a:r>
          </a:p>
          <a:p>
            <a:r>
              <a:rPr lang="en-US" dirty="0" err="1"/>
              <a:t>Jajarmi</a:t>
            </a:r>
            <a:r>
              <a:rPr lang="en-US" dirty="0"/>
              <a:t>, A., Arshad, S., &amp; </a:t>
            </a:r>
            <a:r>
              <a:rPr lang="en-US" dirty="0" err="1"/>
              <a:t>Baleanu</a:t>
            </a:r>
            <a:r>
              <a:rPr lang="en-US" dirty="0"/>
              <a:t>, D. (2019). A New fractional modeling and control strategy for the outbreak of dengue fever. </a:t>
            </a:r>
            <a:r>
              <a:rPr lang="en-US" dirty="0" err="1"/>
              <a:t>Physica</a:t>
            </a:r>
            <a:r>
              <a:rPr lang="en-US" dirty="0"/>
              <a:t> A: Statistical Mechanics and its Applications, 535, 122524.</a:t>
            </a:r>
          </a:p>
          <a:p>
            <a:r>
              <a:rPr lang="en-US" sz="1800" dirty="0"/>
              <a:t>Xavier-Carvalho, C., Cardoso, C. C., de Souza </a:t>
            </a:r>
            <a:r>
              <a:rPr lang="en-US" sz="1800" dirty="0" err="1"/>
              <a:t>Kehdy</a:t>
            </a:r>
            <a:r>
              <a:rPr lang="en-US" sz="1800" dirty="0"/>
              <a:t>, F., Pacheco, A. G., &amp; </a:t>
            </a:r>
            <a:r>
              <a:rPr lang="en-US" sz="1800" dirty="0" err="1"/>
              <a:t>Moraes</a:t>
            </a:r>
            <a:r>
              <a:rPr lang="en-US" sz="1800" dirty="0"/>
              <a:t>, M. O. (2017). Host genetics and dengue fever. </a:t>
            </a:r>
            <a:r>
              <a:rPr lang="en-US" sz="1800" i="1" dirty="0"/>
              <a:t>Infection, Genetics and Evolution</a:t>
            </a:r>
            <a:r>
              <a:rPr lang="en-US" sz="1800" dirty="0"/>
              <a:t>, 56, 99-110.</a:t>
            </a:r>
          </a:p>
          <a:p>
            <a:endParaRPr lang="en-US" dirty="0"/>
          </a:p>
          <a:p>
            <a:endParaRPr lang="en-US" dirty="0"/>
          </a:p>
        </p:txBody>
      </p:sp>
    </p:spTree>
    <p:extLst>
      <p:ext uri="{BB962C8B-B14F-4D97-AF65-F5344CB8AC3E}">
        <p14:creationId xmlns:p14="http://schemas.microsoft.com/office/powerpoint/2010/main" val="355925641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723</TotalTime>
  <Words>3532</Words>
  <Application>Microsoft Office PowerPoint</Application>
  <PresentationFormat>On-screen Show (4:3)</PresentationFormat>
  <Paragraphs>96</Paragraphs>
  <Slides>17</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Courier New</vt:lpstr>
      <vt:lpstr>Wingdings</vt:lpstr>
      <vt:lpstr>Wingdings 3</vt:lpstr>
      <vt:lpstr>Wisp</vt:lpstr>
      <vt:lpstr>Dengue Fever</vt:lpstr>
      <vt:lpstr>Introduction</vt:lpstr>
      <vt:lpstr>Dengue’s Risk Factors</vt:lpstr>
      <vt:lpstr>Continuation on Risk Factors…</vt:lpstr>
      <vt:lpstr>Progression from Initial Injury to Tissue and Organ Defects</vt:lpstr>
      <vt:lpstr>Continuation on Progression from Initial Injury to Tissue and Organ Defects</vt:lpstr>
      <vt:lpstr>Changes in the Tissue and System Functioning from Signs and Symptoms</vt:lpstr>
      <vt:lpstr>Diagnosis of Dengue Fever Disease</vt:lpstr>
      <vt:lpstr>Pharmacological Interventions</vt:lpstr>
      <vt:lpstr>Continuation on Pharmacological Interventions</vt:lpstr>
      <vt:lpstr>Dengue Vaccines</vt:lpstr>
      <vt:lpstr>Non-pharmacological Intervention</vt:lpstr>
      <vt:lpstr>Continuation on Non-pharmacological Intervention</vt:lpstr>
      <vt:lpstr>Role of Nurse Practitioner in Disease Prevention, Diagnosis and Management</vt:lpstr>
      <vt:lpstr>Continuation on the Nurse Practitioner’s Roles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Student’s Name   Course  Professor</dc:title>
  <dc:creator>dafine</dc:creator>
  <cp:lastModifiedBy>Antony Ouma</cp:lastModifiedBy>
  <cp:revision>91</cp:revision>
  <dcterms:created xsi:type="dcterms:W3CDTF">2020-10-04T08:40:51Z</dcterms:created>
  <dcterms:modified xsi:type="dcterms:W3CDTF">2020-10-05T18:22:30Z</dcterms:modified>
</cp:coreProperties>
</file>